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08" autoAdjust="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82EE2-2C88-4098-BBFB-CFB0DCE4885A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9FA8B-50AE-4D1A-ADCB-391D5109F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9FA8B-50AE-4D1A-ADCB-391D5109FC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7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ARP cache is usually not</a:t>
            </a:r>
            <a:r>
              <a:rPr lang="en-US" baseline="0" dirty="0" smtClean="0"/>
              <a:t> that exciting on a home network; your router handles external connections, so you should probably only have a few entries.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9FA8B-50AE-4D1A-ADCB-391D5109FC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6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4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2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9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9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1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7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83B1-E44E-4C4C-A4B5-7E261FF4A224}" type="datetimeFigureOut">
              <a:rPr lang="en-US" smtClean="0"/>
              <a:t>4/7/2013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74B4-2A84-4E48-88ED-B1DD4C5227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1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ogueclown.net/sqlbreak.py" TargetMode="External"/><Relationship Id="rId2" Type="http://schemas.openxmlformats.org/officeDocument/2006/relationships/hyperlink" Target="http://www.securiteam.com/tools/6Q00I0UEUM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oonerorlater.hu/download/tdsproxy_v0.1.tar.gz" TargetMode="External"/><Relationship Id="rId2" Type="http://schemas.openxmlformats.org/officeDocument/2006/relationships/hyperlink" Target="http://soonerorlater.h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tallaxyservic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gueclown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SQL Injection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Network Attacks to Keep You Up at Night</a:t>
            </a:r>
          </a:p>
          <a:p>
            <a:endParaRPr lang="en-US" dirty="0"/>
          </a:p>
          <a:p>
            <a:r>
              <a:rPr lang="en-US" dirty="0" smtClean="0"/>
              <a:t>Kevin Feasel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 Swap Higher and Lower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Hex:	0x</a:t>
            </a:r>
            <a:r>
              <a:rPr lang="en-US" dirty="0" smtClean="0">
                <a:solidFill>
                  <a:schemeClr val="accent2"/>
                </a:solidFill>
              </a:rPr>
              <a:t>7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			0x</a:t>
            </a:r>
            <a:r>
              <a:rPr lang="en-US" dirty="0" smtClean="0">
                <a:solidFill>
                  <a:schemeClr val="accent2"/>
                </a:solidFill>
              </a:rPr>
              <a:t>0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</a:p>
          <a:p>
            <a:r>
              <a:rPr lang="en-US" dirty="0" smtClean="0"/>
              <a:t>Old Bin:	</a:t>
            </a:r>
            <a:r>
              <a:rPr lang="en-US" dirty="0" smtClean="0">
                <a:solidFill>
                  <a:schemeClr val="accent2"/>
                </a:solidFill>
              </a:rPr>
              <a:t>0111</a:t>
            </a:r>
            <a:r>
              <a:rPr lang="en-US" dirty="0" smtClean="0">
                <a:solidFill>
                  <a:schemeClr val="accent3"/>
                </a:solidFill>
              </a:rPr>
              <a:t>0000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2"/>
                </a:solidFill>
              </a:rPr>
              <a:t>0000</a:t>
            </a:r>
            <a:r>
              <a:rPr lang="en-US" dirty="0" smtClean="0">
                <a:solidFill>
                  <a:schemeClr val="accent3"/>
                </a:solidFill>
              </a:rPr>
              <a:t>0000</a:t>
            </a:r>
          </a:p>
          <a:p>
            <a:r>
              <a:rPr lang="en-US" dirty="0" smtClean="0"/>
              <a:t>Hex:	0x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>
                <a:solidFill>
                  <a:schemeClr val="accent2"/>
                </a:solidFill>
              </a:rPr>
              <a:t>7</a:t>
            </a:r>
            <a:r>
              <a:rPr lang="en-US" dirty="0" smtClean="0"/>
              <a:t>			0x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>
                <a:solidFill>
                  <a:schemeClr val="accent2"/>
                </a:solidFill>
              </a:rPr>
              <a:t>0</a:t>
            </a:r>
          </a:p>
          <a:p>
            <a:r>
              <a:rPr lang="en-US" dirty="0" smtClean="0"/>
              <a:t>Binary:	</a:t>
            </a:r>
            <a:r>
              <a:rPr lang="en-US" dirty="0" smtClean="0">
                <a:solidFill>
                  <a:schemeClr val="accent3"/>
                </a:solidFill>
              </a:rPr>
              <a:t>0000</a:t>
            </a:r>
            <a:r>
              <a:rPr lang="en-US" dirty="0" smtClean="0">
                <a:solidFill>
                  <a:schemeClr val="accent2"/>
                </a:solidFill>
              </a:rPr>
              <a:t>0111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3"/>
                </a:solidFill>
              </a:rPr>
              <a:t>0000</a:t>
            </a:r>
            <a:r>
              <a:rPr lang="en-US" dirty="0" smtClean="0">
                <a:solidFill>
                  <a:schemeClr val="accent2"/>
                </a:solidFill>
              </a:rPr>
              <a:t>0000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XOR with A5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XOR with A5 (1010 0101)</a:t>
            </a:r>
          </a:p>
          <a:p>
            <a:r>
              <a:rPr lang="en-US" dirty="0" smtClean="0"/>
              <a:t>Old Hex:	0x07		0x00</a:t>
            </a:r>
          </a:p>
          <a:p>
            <a:r>
              <a:rPr lang="en-US" dirty="0" smtClean="0"/>
              <a:t>Old Bin:	00000111	00000000</a:t>
            </a:r>
          </a:p>
          <a:p>
            <a:r>
              <a:rPr lang="en-US" dirty="0" smtClean="0"/>
              <a:t>XOR:	</a:t>
            </a:r>
            <a:r>
              <a:rPr lang="en-US" u="sng" dirty="0" smtClean="0"/>
              <a:t>10100101</a:t>
            </a:r>
            <a:r>
              <a:rPr lang="en-US" dirty="0" smtClean="0"/>
              <a:t>	</a:t>
            </a:r>
            <a:r>
              <a:rPr lang="en-US" u="sng" dirty="0" smtClean="0"/>
              <a:t>10100101</a:t>
            </a:r>
          </a:p>
          <a:p>
            <a:r>
              <a:rPr lang="en-US" dirty="0" smtClean="0"/>
              <a:t>Binary:	10100010	10100101</a:t>
            </a:r>
          </a:p>
          <a:p>
            <a:r>
              <a:rPr lang="en-US" dirty="0" smtClean="0"/>
              <a:t>Hex:	0xA2		0xA5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8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Decrypting SQL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 every even byte</a:t>
            </a:r>
          </a:p>
          <a:p>
            <a:pPr lvl="1"/>
            <a:r>
              <a:rPr lang="en-US" dirty="0" smtClean="0"/>
              <a:t>Alternatively, drop all 0xA5 bytes—0x00 is never a valid character in a password</a:t>
            </a:r>
          </a:p>
          <a:p>
            <a:r>
              <a:rPr lang="en-US" dirty="0" smtClean="0"/>
              <a:t>XOR each byte with 0xA5</a:t>
            </a:r>
          </a:p>
          <a:p>
            <a:r>
              <a:rPr lang="en-US" dirty="0" smtClean="0"/>
              <a:t>Swap the higher and lower bits of each byte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This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code: 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www.securiteam.com/tools/6Q00I0UEUM.html</a:t>
            </a:r>
            <a:endParaRPr lang="en-US" sz="2400" dirty="0" smtClean="0"/>
          </a:p>
          <a:p>
            <a:r>
              <a:rPr lang="en-US" dirty="0"/>
              <a:t>Python Code: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rogueclown.net/sqlbreak.py</a:t>
            </a:r>
            <a:endParaRPr lang="en-US" sz="2400" dirty="0" smtClean="0"/>
          </a:p>
          <a:p>
            <a:r>
              <a:rPr lang="en-US" dirty="0" err="1" smtClean="0"/>
              <a:t>Powershell</a:t>
            </a:r>
            <a:r>
              <a:rPr lang="en-US" dirty="0" smtClean="0"/>
              <a:t> Code:  DEMO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98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 And Mitigation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Risk factor:  Low</a:t>
            </a:r>
          </a:p>
          <a:p>
            <a:pPr lvl="1"/>
            <a:r>
              <a:rPr lang="en-US" dirty="0" smtClean="0"/>
              <a:t>This attack was released to the </a:t>
            </a:r>
            <a:r>
              <a:rPr lang="en-US" smtClean="0"/>
              <a:t>public by </a:t>
            </a:r>
            <a:r>
              <a:rPr lang="en-US" dirty="0" smtClean="0"/>
              <a:t>2004</a:t>
            </a:r>
          </a:p>
          <a:p>
            <a:pPr lvl="1"/>
            <a:r>
              <a:rPr lang="en-US" dirty="0" smtClean="0"/>
              <a:t>Fixed with SQL Server 2005:  SQL authentication credentials sent encrypted using a self-signed certificate</a:t>
            </a:r>
          </a:p>
          <a:p>
            <a:r>
              <a:rPr lang="en-US" dirty="0" smtClean="0"/>
              <a:t>Mitigation Strategies:</a:t>
            </a:r>
          </a:p>
          <a:p>
            <a:pPr lvl="1"/>
            <a:r>
              <a:rPr lang="en-US" dirty="0" smtClean="0"/>
              <a:t>Switch to Windows Authentication</a:t>
            </a:r>
          </a:p>
          <a:p>
            <a:pPr lvl="2"/>
            <a:r>
              <a:rPr lang="en-US" dirty="0" smtClean="0"/>
              <a:t>Windows authentication using Kerberos is solid</a:t>
            </a:r>
          </a:p>
          <a:p>
            <a:pPr lvl="1"/>
            <a:r>
              <a:rPr lang="en-US" dirty="0" smtClean="0"/>
              <a:t>Limit SQL authentication account privileges</a:t>
            </a:r>
          </a:p>
          <a:p>
            <a:pPr lvl="1"/>
            <a:r>
              <a:rPr lang="en-US" dirty="0" smtClean="0"/>
              <a:t>Disable </a:t>
            </a:r>
            <a:r>
              <a:rPr lang="en-US" dirty="0" err="1" smtClean="0"/>
              <a:t>sa</a:t>
            </a:r>
            <a:r>
              <a:rPr lang="en-US" dirty="0" smtClean="0"/>
              <a:t> account</a:t>
            </a:r>
          </a:p>
          <a:p>
            <a:pPr lvl="1"/>
            <a:r>
              <a:rPr lang="en-US" dirty="0" smtClean="0"/>
              <a:t>Audit logins and correlate accounts to IP addresses</a:t>
            </a:r>
          </a:p>
          <a:p>
            <a:pPr lvl="1"/>
            <a:r>
              <a:rPr lang="en-US" dirty="0" smtClean="0"/>
              <a:t>Only accept traffic from known good IP addresses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342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In The Middle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Credit:  Laszlo </a:t>
            </a:r>
            <a:r>
              <a:rPr lang="en-US" dirty="0" err="1" smtClean="0"/>
              <a:t>Toth</a:t>
            </a:r>
            <a:r>
              <a:rPr lang="en-US" dirty="0" smtClean="0"/>
              <a:t> and </a:t>
            </a:r>
            <a:r>
              <a:rPr lang="en-US" dirty="0" err="1" smtClean="0"/>
              <a:t>Ferenc</a:t>
            </a:r>
            <a:r>
              <a:rPr lang="en-US" dirty="0" smtClean="0"/>
              <a:t> </a:t>
            </a:r>
            <a:r>
              <a:rPr lang="en-US" dirty="0" err="1" smtClean="0"/>
              <a:t>Spala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soonerorlater.hu</a:t>
            </a:r>
            <a:endParaRPr lang="en-US" dirty="0" smtClean="0"/>
          </a:p>
          <a:p>
            <a:r>
              <a:rPr lang="en-US" dirty="0" smtClean="0"/>
              <a:t>SQL Server passes data using Tabular Data Stream (TDS)</a:t>
            </a:r>
          </a:p>
          <a:p>
            <a:r>
              <a:rPr lang="en-US" dirty="0" err="1" smtClean="0"/>
              <a:t>tdsproxy</a:t>
            </a:r>
            <a:r>
              <a:rPr lang="en-US" dirty="0" smtClean="0"/>
              <a:t> allows us to hijack a SQL Server connection using a man in the middle attack</a:t>
            </a:r>
          </a:p>
          <a:p>
            <a:pPr lvl="1"/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soonerorlater.hu/download/tdsproxy_v0.1.tar.gz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Man In The Middle Attack?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connection: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9800"/>
            <a:ext cx="1347219" cy="1347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088707"/>
            <a:ext cx="1320800" cy="13208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2438400" y="2286000"/>
            <a:ext cx="3962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38400" y="2286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to authenticate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362200" y="2674448"/>
            <a:ext cx="3962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38400" y="26786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8400" y="3048000"/>
            <a:ext cx="3962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8400" y="30596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85800" y="3962400"/>
            <a:ext cx="7620000" cy="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77469" y="3557019"/>
            <a:ext cx="429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Simplified authentication model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419600"/>
            <a:ext cx="1347219" cy="134721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419600"/>
            <a:ext cx="1320800" cy="13208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2514600" y="4724400"/>
            <a:ext cx="3962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472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Data (e.g., SQL queries)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438400" y="5112848"/>
            <a:ext cx="3962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4600" y="51170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 data (TDS packets)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Man In The Middle Attack?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 In The Middle:  attacker interposes its device between victim and resource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88093"/>
            <a:ext cx="1347219" cy="1347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667000"/>
            <a:ext cx="1320800" cy="13208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219200" y="4045259"/>
            <a:ext cx="1981200" cy="98394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07303">
            <a:off x="962019" y="451119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to authenticate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983673" y="4299527"/>
            <a:ext cx="1981200" cy="103447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74421">
            <a:off x="828369" y="4661117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38200" y="4648200"/>
            <a:ext cx="1871212" cy="97856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78753">
            <a:off x="624177" y="4821953"/>
            <a:ext cx="135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349173"/>
            <a:ext cx="1905000" cy="19050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rot="17957556">
            <a:off x="5638135" y="4651788"/>
            <a:ext cx="1981200" cy="98394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9604510">
            <a:off x="5153373" y="445891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to authenticate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7957556" flipH="1" flipV="1">
            <a:off x="5431570" y="4333567"/>
            <a:ext cx="1981200" cy="103447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631977">
            <a:off x="5449759" y="4930742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7957556">
            <a:off x="5282877" y="4094155"/>
            <a:ext cx="1871212" cy="97856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9526701">
            <a:off x="5667636" y="5376362"/>
            <a:ext cx="135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A MITM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Passive attack:</a:t>
            </a:r>
          </a:p>
          <a:p>
            <a:pPr lvl="1"/>
            <a:r>
              <a:rPr lang="en-US" dirty="0" smtClean="0"/>
              <a:t>Watch transmissions between victim and server</a:t>
            </a:r>
          </a:p>
          <a:p>
            <a:pPr lvl="2"/>
            <a:r>
              <a:rPr lang="en-US" dirty="0" smtClean="0"/>
              <a:t>Collect the same data the victim receives</a:t>
            </a:r>
          </a:p>
          <a:p>
            <a:pPr lvl="1"/>
            <a:r>
              <a:rPr lang="en-US" dirty="0" smtClean="0"/>
              <a:t>Collect credentials for later use</a:t>
            </a:r>
          </a:p>
          <a:p>
            <a:r>
              <a:rPr lang="en-US" dirty="0" smtClean="0"/>
              <a:t>Active attacks:</a:t>
            </a:r>
          </a:p>
          <a:p>
            <a:pPr lvl="1"/>
            <a:r>
              <a:rPr lang="en-US" dirty="0" smtClean="0"/>
              <a:t>Perform additional queries against the server </a:t>
            </a:r>
            <a:r>
              <a:rPr lang="en-US" b="1" dirty="0" smtClean="0"/>
              <a:t>using the victim’s credentials</a:t>
            </a:r>
          </a:p>
          <a:p>
            <a:pPr lvl="1"/>
            <a:r>
              <a:rPr lang="en-US" dirty="0" smtClean="0"/>
              <a:t>Disconnect the victim (denial of service)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Perform A MITM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ARP cache poisoning</a:t>
            </a:r>
          </a:p>
          <a:p>
            <a:pPr lvl="1"/>
            <a:r>
              <a:rPr lang="en-US" dirty="0" smtClean="0"/>
              <a:t>Address Resolution Protocol (ARP):  used to connect OSI layer 3 (Network) to OSI layer 2 (Data Link)</a:t>
            </a:r>
          </a:p>
          <a:p>
            <a:pPr lvl="2"/>
            <a:r>
              <a:rPr lang="en-US" dirty="0" smtClean="0"/>
              <a:t>In other words, link IP addresses to MAC addresses</a:t>
            </a:r>
          </a:p>
          <a:p>
            <a:pPr lvl="1"/>
            <a:r>
              <a:rPr lang="en-US" dirty="0" smtClean="0"/>
              <a:t>ARP cache:  local table connecting IP addresses to MAC addresses</a:t>
            </a:r>
          </a:p>
          <a:p>
            <a:pPr lvl="2"/>
            <a:r>
              <a:rPr lang="en-US" dirty="0" err="1" smtClean="0"/>
              <a:t>arp</a:t>
            </a:r>
            <a:r>
              <a:rPr lang="en-US" dirty="0" smtClean="0"/>
              <a:t> -a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Am I?  </a:t>
            </a:r>
            <a:r>
              <a:rPr lang="en-US" dirty="0" smtClean="0"/>
              <a:t>What Am I Doing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Database Administrator</a:t>
            </a:r>
          </a:p>
          <a:p>
            <a:pPr lvl="1"/>
            <a:r>
              <a:rPr lang="en-US" dirty="0" smtClean="0"/>
              <a:t>SQL Server DBA</a:t>
            </a:r>
          </a:p>
          <a:p>
            <a:pPr lvl="1"/>
            <a:r>
              <a:rPr lang="en-US" dirty="0" smtClean="0"/>
              <a:t>SSIS developer</a:t>
            </a:r>
          </a:p>
          <a:p>
            <a:pPr lvl="1"/>
            <a:r>
              <a:rPr lang="en-US" dirty="0" smtClean="0"/>
              <a:t>Currently working for Aetna</a:t>
            </a:r>
          </a:p>
          <a:p>
            <a:pPr lvl="2"/>
            <a:r>
              <a:rPr lang="en-US" dirty="0" smtClean="0"/>
              <a:t>Standard employer disclaimer</a:t>
            </a:r>
          </a:p>
          <a:p>
            <a:pPr lvl="1"/>
            <a:r>
              <a:rPr lang="en-US" dirty="0" err="1" smtClean="0"/>
              <a:t>Catallaxy</a:t>
            </a:r>
            <a:r>
              <a:rPr lang="en-US" dirty="0" smtClean="0"/>
              <a:t> Services</a:t>
            </a:r>
          </a:p>
          <a:p>
            <a:pPr lvl="2"/>
            <a:r>
              <a:rPr lang="en-US" dirty="0" smtClean="0">
                <a:hlinkClick r:id="rId3"/>
              </a:rPr>
              <a:t>http://www.catallaxyservices.com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Security Nut</a:t>
            </a:r>
          </a:p>
          <a:p>
            <a:r>
              <a:rPr lang="en-US" dirty="0" smtClean="0"/>
              <a:t>Cyclist</a:t>
            </a:r>
          </a:p>
          <a:p>
            <a:r>
              <a:rPr lang="en-US" dirty="0" smtClean="0"/>
              <a:t>Occasional world traveler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447800"/>
            <a:ext cx="33147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A MITM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ARP has </a:t>
            </a:r>
            <a:r>
              <a:rPr lang="en-US" b="1" dirty="0" smtClean="0"/>
              <a:t>no</a:t>
            </a:r>
            <a:r>
              <a:rPr lang="en-US" dirty="0" smtClean="0"/>
              <a:t> authentication and </a:t>
            </a:r>
            <a:r>
              <a:rPr lang="en-US" b="1" dirty="0" smtClean="0"/>
              <a:t>no </a:t>
            </a:r>
            <a:r>
              <a:rPr lang="en-US" dirty="0" smtClean="0"/>
              <a:t>verification mechanism</a:t>
            </a:r>
          </a:p>
          <a:p>
            <a:pPr lvl="2"/>
            <a:r>
              <a:rPr lang="en-US" dirty="0" smtClean="0"/>
              <a:t>Many devices accept ARP replies before sending out requests!</a:t>
            </a:r>
          </a:p>
          <a:p>
            <a:pPr lvl="1"/>
            <a:r>
              <a:rPr lang="en-US" dirty="0" smtClean="0"/>
              <a:t>Broadcast “here is the SQL Server” messages out from the attacker’s MAC address and IP combination</a:t>
            </a:r>
          </a:p>
          <a:p>
            <a:pPr lvl="2"/>
            <a:r>
              <a:rPr lang="en-US" dirty="0" smtClean="0"/>
              <a:t>ARP entries expire after a certain time, so even if a victim has an entry, keep at it</a:t>
            </a:r>
          </a:p>
          <a:p>
            <a:pPr lvl="2"/>
            <a:r>
              <a:rPr lang="en-US" dirty="0" smtClean="0"/>
              <a:t>NOTE:  must be done on a local network!</a:t>
            </a:r>
          </a:p>
        </p:txBody>
      </p:sp>
    </p:spTree>
    <p:extLst>
      <p:ext uri="{BB962C8B-B14F-4D97-AF65-F5344CB8AC3E}">
        <p14:creationId xmlns:p14="http://schemas.microsoft.com/office/powerpoint/2010/main" val="22917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tdsproxy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tdsproxy</a:t>
            </a:r>
            <a:r>
              <a:rPr lang="en-US" dirty="0" smtClean="0"/>
              <a:t> acts as a proxy server for SQL Server Tabular Data Stream (TDS) traffic</a:t>
            </a:r>
          </a:p>
          <a:p>
            <a:pPr lvl="1"/>
            <a:r>
              <a:rPr lang="en-US" dirty="0" smtClean="0"/>
              <a:t>Remember:  all SQL Server data transmits as TDS packets</a:t>
            </a:r>
          </a:p>
          <a:p>
            <a:r>
              <a:rPr lang="en-US" dirty="0" smtClean="0"/>
              <a:t>The attacker can turn his </a:t>
            </a:r>
            <a:r>
              <a:rPr lang="en-US" dirty="0" err="1" smtClean="0"/>
              <a:t>tdsproxy</a:t>
            </a:r>
            <a:r>
              <a:rPr lang="en-US" dirty="0" smtClean="0"/>
              <a:t>-hosting machine into a SQL Server repeater of sorts</a:t>
            </a:r>
          </a:p>
          <a:p>
            <a:pPr lvl="1"/>
            <a:r>
              <a:rPr lang="en-US" dirty="0" smtClean="0"/>
              <a:t>All traffic going to </a:t>
            </a:r>
            <a:r>
              <a:rPr lang="en-US" dirty="0" err="1" smtClean="0"/>
              <a:t>tdsproxy</a:t>
            </a:r>
            <a:r>
              <a:rPr lang="en-US" dirty="0" smtClean="0"/>
              <a:t> can be sent along to the SQL Server instance</a:t>
            </a:r>
          </a:p>
          <a:p>
            <a:r>
              <a:rPr lang="en-US" dirty="0" smtClean="0"/>
              <a:t>Client versions need to be the same as what the victim is using, however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 And Mitigation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Risk factor:  medium</a:t>
            </a:r>
          </a:p>
          <a:p>
            <a:pPr lvl="1"/>
            <a:r>
              <a:rPr lang="en-US" dirty="0" smtClean="0"/>
              <a:t>Active and exploitable</a:t>
            </a:r>
          </a:p>
          <a:p>
            <a:pPr lvl="1"/>
            <a:r>
              <a:rPr lang="en-US" dirty="0" smtClean="0"/>
              <a:t>Not a trivial exercise, although much of the code is in </a:t>
            </a:r>
            <a:r>
              <a:rPr lang="en-US" dirty="0" err="1" smtClean="0"/>
              <a:t>Metasploit</a:t>
            </a:r>
            <a:endParaRPr lang="en-US" dirty="0" smtClean="0"/>
          </a:p>
          <a:p>
            <a:pPr lvl="1"/>
            <a:r>
              <a:rPr lang="en-US" dirty="0" smtClean="0"/>
              <a:t>Not a flaw within SQL Server itself!</a:t>
            </a:r>
          </a:p>
          <a:p>
            <a:r>
              <a:rPr lang="en-US" dirty="0" smtClean="0"/>
              <a:t>Mitigation strategies:</a:t>
            </a:r>
          </a:p>
          <a:p>
            <a:pPr lvl="1"/>
            <a:r>
              <a:rPr lang="en-US" dirty="0" err="1" smtClean="0"/>
              <a:t>arpwatch</a:t>
            </a:r>
            <a:r>
              <a:rPr lang="en-US" dirty="0" smtClean="0"/>
              <a:t>:  monitor ARP traffic</a:t>
            </a:r>
          </a:p>
          <a:p>
            <a:pPr lvl="1"/>
            <a:r>
              <a:rPr lang="en-US" dirty="0" smtClean="0"/>
              <a:t>Have external clients connect via VPN</a:t>
            </a:r>
          </a:p>
          <a:p>
            <a:pPr lvl="1"/>
            <a:r>
              <a:rPr lang="en-US" dirty="0" smtClean="0"/>
              <a:t>Not much we can do from within SQL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Bad news:  </a:t>
            </a:r>
          </a:p>
          <a:p>
            <a:pPr lvl="1"/>
            <a:r>
              <a:rPr lang="en-US" dirty="0" smtClean="0"/>
              <a:t>Even with a fully secure SQL Server instance, there are still ways in</a:t>
            </a:r>
          </a:p>
          <a:p>
            <a:pPr lvl="2"/>
            <a:r>
              <a:rPr lang="en-US" dirty="0" smtClean="0"/>
              <a:t>Example not shown:  brute force attack against logins</a:t>
            </a:r>
          </a:p>
          <a:p>
            <a:pPr lvl="1"/>
            <a:r>
              <a:rPr lang="en-US" dirty="0" smtClean="0"/>
              <a:t>We need to talk to our network guys more</a:t>
            </a:r>
          </a:p>
          <a:p>
            <a:r>
              <a:rPr lang="en-US" dirty="0" smtClean="0"/>
              <a:t>Good news:  SQL Server is a very secure product</a:t>
            </a:r>
          </a:p>
          <a:p>
            <a:pPr lvl="1"/>
            <a:r>
              <a:rPr lang="en-US" dirty="0" smtClean="0"/>
              <a:t>Fewer vulnerabilities than, e.g., Oracle</a:t>
            </a:r>
          </a:p>
          <a:p>
            <a:pPr lvl="1"/>
            <a:r>
              <a:rPr lang="en-US" dirty="0" smtClean="0"/>
              <a:t>Most published vulnerabilities are low-impact (SQL authentication being broken) or external to SQL Server as such (</a:t>
            </a:r>
            <a:r>
              <a:rPr lang="en-US" dirty="0" err="1" smtClean="0"/>
              <a:t>tdsproxy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That Which Is Yours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DBAs are data stewards:  we protect the data</a:t>
            </a:r>
          </a:p>
          <a:p>
            <a:r>
              <a:rPr lang="en-US" dirty="0" smtClean="0"/>
              <a:t>How far should we go to protect it?</a:t>
            </a:r>
          </a:p>
          <a:p>
            <a:r>
              <a:rPr lang="en-US" dirty="0" smtClean="0"/>
              <a:t>What about the really important stuff?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352800"/>
            <a:ext cx="542544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The Data: 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Logins have strong passwords</a:t>
            </a:r>
          </a:p>
          <a:p>
            <a:r>
              <a:rPr lang="en-US" dirty="0" smtClean="0"/>
              <a:t>Follow least privilege for accounts</a:t>
            </a:r>
          </a:p>
          <a:p>
            <a:r>
              <a:rPr lang="en-US" dirty="0" smtClean="0"/>
              <a:t>Use roles and groups to create database access control list (ACL)-like substances</a:t>
            </a:r>
          </a:p>
          <a:p>
            <a:r>
              <a:rPr lang="en-US" dirty="0" smtClean="0"/>
              <a:t>Track login failures (and successes?)</a:t>
            </a:r>
          </a:p>
          <a:p>
            <a:r>
              <a:rPr lang="en-US" dirty="0" smtClean="0"/>
              <a:t>Encrypt databases which require encryption</a:t>
            </a:r>
          </a:p>
          <a:p>
            <a:r>
              <a:rPr lang="en-US" dirty="0" smtClean="0"/>
              <a:t>Encrypt and securely store backups</a:t>
            </a:r>
          </a:p>
          <a:p>
            <a:r>
              <a:rPr lang="en-US" dirty="0" smtClean="0"/>
              <a:t>Protect against SQL injection in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Beyond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assumption:  your organization already handles the basics fairly well</a:t>
            </a:r>
          </a:p>
          <a:p>
            <a:pPr lvl="1"/>
            <a:r>
              <a:rPr lang="en-US" dirty="0" smtClean="0"/>
              <a:t>If not, I know of a </a:t>
            </a:r>
            <a:r>
              <a:rPr lang="en-US" strike="sngStrike" dirty="0" smtClean="0"/>
              <a:t>tax shelter</a:t>
            </a:r>
            <a:r>
              <a:rPr lang="en-US" dirty="0" smtClean="0"/>
              <a:t> consulting firm which can help…</a:t>
            </a:r>
          </a:p>
          <a:p>
            <a:r>
              <a:rPr lang="en-US" dirty="0" smtClean="0"/>
              <a:t>More advanced attacks (from </a:t>
            </a:r>
            <a:r>
              <a:rPr lang="en-US" dirty="0" err="1" smtClean="0"/>
              <a:t>Derbycon</a:t>
            </a:r>
            <a:r>
              <a:rPr lang="en-US" dirty="0" smtClean="0"/>
              <a:t> 2012)</a:t>
            </a:r>
          </a:p>
          <a:p>
            <a:pPr lvl="1"/>
            <a:r>
              <a:rPr lang="en-US" dirty="0" smtClean="0"/>
              <a:t>Reversing SQL authentication passwords</a:t>
            </a:r>
          </a:p>
          <a:p>
            <a:pPr lvl="1"/>
            <a:r>
              <a:rPr lang="en-US" dirty="0" smtClean="0"/>
              <a:t>SQL Server man in the middle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SQL Authentication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Credit:  Nicolle </a:t>
            </a:r>
            <a:r>
              <a:rPr lang="en-US" dirty="0" err="1" smtClean="0"/>
              <a:t>Neulist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http://www.rogueclown.net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SQL authentication “encryption” is terrible</a:t>
            </a:r>
          </a:p>
          <a:p>
            <a:r>
              <a:rPr lang="en-US" dirty="0" smtClean="0"/>
              <a:t>Good encryption:  assume your attacker has perfect knowledge of everything but the key; your algorithm should still not be </a:t>
            </a:r>
            <a:r>
              <a:rPr lang="en-US" dirty="0" err="1" smtClean="0"/>
              <a:t>reversable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SQL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authentication:</a:t>
            </a:r>
          </a:p>
          <a:p>
            <a:pPr lvl="1"/>
            <a:r>
              <a:rPr lang="en-US" dirty="0" smtClean="0"/>
              <a:t>Expand each password byte to two bytes</a:t>
            </a:r>
          </a:p>
          <a:p>
            <a:pPr lvl="1"/>
            <a:r>
              <a:rPr lang="en-US" dirty="0" smtClean="0"/>
              <a:t>Swap the higher and lower 4 bits of each byte</a:t>
            </a:r>
          </a:p>
          <a:p>
            <a:pPr lvl="1"/>
            <a:r>
              <a:rPr lang="en-US" dirty="0" smtClean="0"/>
              <a:t>XOR each byte with A5</a:t>
            </a:r>
          </a:p>
          <a:p>
            <a:r>
              <a:rPr lang="en-US" dirty="0" smtClean="0"/>
              <a:t>There is no key; there is only a process!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0:  Select A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character “p”</a:t>
            </a:r>
          </a:p>
          <a:p>
            <a:r>
              <a:rPr lang="en-US" dirty="0" smtClean="0"/>
              <a:t>ASCII:	p</a:t>
            </a:r>
          </a:p>
          <a:p>
            <a:r>
              <a:rPr lang="en-US" dirty="0" smtClean="0"/>
              <a:t>Hex:	0x70</a:t>
            </a:r>
          </a:p>
          <a:p>
            <a:r>
              <a:rPr lang="en-US" dirty="0" smtClean="0"/>
              <a:t>Binary:	01110000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 Expand to Two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 an empty byte to each byte in the plaintext (in this case, “p”)</a:t>
            </a:r>
          </a:p>
          <a:p>
            <a:r>
              <a:rPr lang="en-US" dirty="0" smtClean="0"/>
              <a:t>Hex:	0x70			0x00</a:t>
            </a:r>
          </a:p>
          <a:p>
            <a:r>
              <a:rPr lang="en-US" dirty="0" smtClean="0"/>
              <a:t>Binary:	01110000		00000000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962</Words>
  <Application>Microsoft Office PowerPoint</Application>
  <PresentationFormat>On-screen Show (4:3)</PresentationFormat>
  <Paragraphs>153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Beyond SQL Injection</vt:lpstr>
      <vt:lpstr>Who Am I?  What Am I Doing Here?</vt:lpstr>
      <vt:lpstr>Protecting That Which Is Yours</vt:lpstr>
      <vt:lpstr>Protecting The Data:  The Basics</vt:lpstr>
      <vt:lpstr>Moving Beyond The Basics</vt:lpstr>
      <vt:lpstr>Reversing SQL Authentication </vt:lpstr>
      <vt:lpstr>Reversing SQL Authentication</vt:lpstr>
      <vt:lpstr>Step 0:  Select A Character</vt:lpstr>
      <vt:lpstr>Step 1:  Expand to Two Bytes</vt:lpstr>
      <vt:lpstr>Step 2:  Swap Higher and Lower Bits</vt:lpstr>
      <vt:lpstr>Step 3:  XOR with A5</vt:lpstr>
      <vt:lpstr>Decrypting SQL Authentication</vt:lpstr>
      <vt:lpstr>Coding This Solution</vt:lpstr>
      <vt:lpstr>Risk Factor And Mitigation Strategy</vt:lpstr>
      <vt:lpstr>Man In The Middle Attacks</vt:lpstr>
      <vt:lpstr>What Is A Man In The Middle Attack?</vt:lpstr>
      <vt:lpstr>What Is A Man In The Middle Attack?</vt:lpstr>
      <vt:lpstr>What Can A MITM Do?</vt:lpstr>
      <vt:lpstr>How To Perform A MITM Attack</vt:lpstr>
      <vt:lpstr>How To Perform A MITM Attack</vt:lpstr>
      <vt:lpstr>tdsproxy</vt:lpstr>
      <vt:lpstr>Risk Factor And Mitigation Strategy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SQL Injection</dc:title>
  <dc:creator>Kevin Feasel</dc:creator>
  <cp:lastModifiedBy>Kevin Feasel</cp:lastModifiedBy>
  <cp:revision>29</cp:revision>
  <dcterms:created xsi:type="dcterms:W3CDTF">2013-02-28T20:14:52Z</dcterms:created>
  <dcterms:modified xsi:type="dcterms:W3CDTF">2013-04-08T20:32:46Z</dcterms:modified>
</cp:coreProperties>
</file>